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69" r:id="rId2"/>
    <p:sldId id="324" r:id="rId3"/>
    <p:sldId id="357" r:id="rId4"/>
    <p:sldId id="370" r:id="rId5"/>
    <p:sldId id="389" r:id="rId6"/>
    <p:sldId id="345" r:id="rId7"/>
    <p:sldId id="388" r:id="rId8"/>
    <p:sldId id="338" r:id="rId9"/>
    <p:sldId id="386" r:id="rId10"/>
    <p:sldId id="372" r:id="rId11"/>
    <p:sldId id="380" r:id="rId12"/>
    <p:sldId id="394" r:id="rId13"/>
    <p:sldId id="393" r:id="rId14"/>
    <p:sldId id="395" r:id="rId15"/>
    <p:sldId id="383" r:id="rId16"/>
    <p:sldId id="381" r:id="rId17"/>
    <p:sldId id="366" r:id="rId18"/>
    <p:sldId id="373" r:id="rId19"/>
    <p:sldId id="390" r:id="rId20"/>
    <p:sldId id="391" r:id="rId21"/>
    <p:sldId id="392" r:id="rId22"/>
    <p:sldId id="374" r:id="rId23"/>
    <p:sldId id="375" r:id="rId24"/>
    <p:sldId id="376" r:id="rId25"/>
    <p:sldId id="387" r:id="rId26"/>
    <p:sldId id="294" r:id="rId27"/>
    <p:sldId id="367" r:id="rId28"/>
    <p:sldId id="377" r:id="rId29"/>
    <p:sldId id="385" r:id="rId30"/>
    <p:sldId id="378" r:id="rId31"/>
    <p:sldId id="382" r:id="rId32"/>
    <p:sldId id="350" r:id="rId33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C0"/>
    <a:srgbClr val="505050"/>
    <a:srgbClr val="FF7C19"/>
    <a:srgbClr val="A0A0A0"/>
    <a:srgbClr val="FFD8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5" autoAdjust="0"/>
    <p:restoredTop sz="90379" autoAdjust="0"/>
  </p:normalViewPr>
  <p:slideViewPr>
    <p:cSldViewPr snapToGrid="0">
      <p:cViewPr varScale="1">
        <p:scale>
          <a:sx n="101" d="100"/>
          <a:sy n="101" d="100"/>
        </p:scale>
        <p:origin x="132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notesViewPr>
    <p:cSldViewPr snapToGrid="0">
      <p:cViewPr varScale="1">
        <p:scale>
          <a:sx n="126" d="100"/>
          <a:sy n="126" d="100"/>
        </p:scale>
        <p:origin x="480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6" cy="470258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51" y="0"/>
            <a:ext cx="3037255" cy="470258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>
              <a:defRPr sz="1200"/>
            </a:lvl1pPr>
          </a:lstStyle>
          <a:p>
            <a:fld id="{EF14054B-0EA0-4113-8E47-010A72F1067B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256" cy="470257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51" y="8902344"/>
            <a:ext cx="3037255" cy="470257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r">
              <a:defRPr sz="1200"/>
            </a:lvl1pPr>
          </a:lstStyle>
          <a:p>
            <a:fld id="{6E0F7DEE-7146-4001-AA9A-FDB766F9B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0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>
              <a:defRPr sz="1200"/>
            </a:lvl1pPr>
          </a:lstStyle>
          <a:p>
            <a:fld id="{7CA3DAA1-5A84-40B7-A29E-C24D4BBE205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3" tIns="46452" rIns="92903" bIns="464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2903" tIns="46452" rIns="92903" bIns="464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r">
              <a:defRPr sz="1200"/>
            </a:lvl1pPr>
          </a:lstStyle>
          <a:p>
            <a:fld id="{4B752DC0-8943-4C83-8438-89E31CDE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2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7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0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21EE-927F-4439-B67B-9D592EABC6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3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21EE-927F-4439-B67B-9D592EABC6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0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7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6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0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21EE-927F-4439-B67B-9D592EABC6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21EE-927F-4439-B67B-9D592EABC6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52DC0-8943-4C83-8438-89E31CDE01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0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4"/>
            <a:ext cx="9143999" cy="6876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048" y="4405436"/>
            <a:ext cx="7772400" cy="619601"/>
          </a:xfrm>
          <a:prstGeom prst="rect">
            <a:avLst/>
          </a:prstGeom>
        </p:spPr>
        <p:txBody>
          <a:bodyPr/>
          <a:lstStyle>
            <a:lvl1pPr algn="ctr">
              <a:defRPr sz="5400" baseline="0">
                <a:solidFill>
                  <a:srgbClr val="50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b="0" dirty="0">
                <a:latin typeface="Trade Gothic LT Std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848" y="5580000"/>
            <a:ext cx="6400800" cy="6245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50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888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4039200" cy="6611778"/>
          </a:xfrm>
          <a:prstGeom prst="rect">
            <a:avLst/>
          </a:prstGeom>
          <a:solidFill>
            <a:srgbClr val="F5F5F5"/>
          </a:solidFill>
        </p:spPr>
        <p:txBody>
          <a:bodyPr/>
          <a:lstStyle>
            <a:lvl1pPr marL="0" indent="0" algn="ctr">
              <a:buNone/>
              <a:defRPr sz="2400">
                <a:solidFill>
                  <a:srgbClr val="505050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>
                <a:solidFill>
                  <a:srgbClr val="50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0600" indent="-276225">
              <a:defRPr sz="1800">
                <a:latin typeface="Chaparral Pro" panose="02060503040505020203" pitchFamily="18" charset="0"/>
              </a:defRPr>
            </a:lvl3pPr>
            <a:lvl4pPr marL="1257300" indent="-266700">
              <a:defRPr sz="1800">
                <a:latin typeface="Chaparral Pro" panose="02060503040505020203" pitchFamily="18" charset="0"/>
              </a:defRPr>
            </a:lvl4pPr>
            <a:lvl5pPr marL="1524000" indent="-266700">
              <a:defRPr sz="1800">
                <a:latin typeface="Chaparral Pro" panose="02060503040505020203" pitchFamily="18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743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50505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Section Title – Page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11779"/>
            <a:ext cx="4039200" cy="24622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4400" y="6596390"/>
            <a:ext cx="9115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Vorne </a:t>
            </a:r>
            <a:r>
              <a:rPr lang="en-US" sz="900" dirty="0">
                <a:solidFill>
                  <a:srgbClr val="1070C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sz="7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  <a:sym typeface="Webdings" panose="05030102010509060703" pitchFamily="18" charset="2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  <a:sym typeface="Webdings" panose="05030102010509060703" pitchFamily="18" charset="2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1445 Industrial Drive, Itasca IL 60143 USA </a:t>
            </a:r>
            <a:r>
              <a:rPr lang="en-US" sz="900" dirty="0">
                <a:solidFill>
                  <a:srgbClr val="1070C0"/>
                </a:solidFill>
                <a:latin typeface="Webdings" panose="05030102010509060703" pitchFamily="18" charset="2"/>
                <a:sym typeface="Webdings" panose="05030102010509060703" pitchFamily="18" charset="2"/>
              </a:rPr>
              <a:t>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 +1.630.875.3600 </a:t>
            </a:r>
            <a:r>
              <a:rPr lang="en-US" sz="900" dirty="0">
                <a:solidFill>
                  <a:srgbClr val="1070C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sz="10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www.vorne.com</a:t>
            </a:r>
            <a:endParaRPr lang="en-US" sz="1100" b="0" i="0" u="none" strike="noStrike" kern="1200" baseline="30000" dirty="0">
              <a:solidFill>
                <a:srgbClr val="1070C0"/>
              </a:solidFill>
              <a:latin typeface="Calibri" panose="020F0502020204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0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3696339"/>
            <a:ext cx="9144000" cy="2921269"/>
          </a:xfrm>
          <a:prstGeom prst="rect">
            <a:avLst/>
          </a:prstGeom>
          <a:solidFill>
            <a:srgbClr val="F5F5F5"/>
          </a:solidFill>
        </p:spPr>
        <p:txBody>
          <a:bodyPr/>
          <a:lstStyle>
            <a:lvl1pPr marL="0" indent="0" algn="ctr">
              <a:buNone/>
              <a:defRPr sz="2400">
                <a:solidFill>
                  <a:srgbClr val="505050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solidFill>
                  <a:srgbClr val="50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0600" indent="-276225">
              <a:defRPr sz="1800">
                <a:latin typeface="Chaparral Pro" panose="02060503040505020203" pitchFamily="18" charset="0"/>
              </a:defRPr>
            </a:lvl3pPr>
            <a:lvl4pPr marL="1257300" indent="-266700">
              <a:defRPr sz="1800">
                <a:latin typeface="Chaparral Pro" panose="02060503040505020203" pitchFamily="18" charset="0"/>
              </a:defRPr>
            </a:lvl4pPr>
            <a:lvl5pPr marL="1524000" indent="-266700">
              <a:defRPr sz="1800">
                <a:latin typeface="Chaparral Pro" panose="02060503040505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743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50505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Section Title – Page 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11779"/>
            <a:ext cx="9194400" cy="261610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Vorne </a:t>
            </a:r>
            <a:r>
              <a:rPr lang="en-US" sz="900" dirty="0">
                <a:solidFill>
                  <a:srgbClr val="1070C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sz="7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  <a:sym typeface="Webdings" panose="05030102010509060703" pitchFamily="18" charset="2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  <a:sym typeface="Webdings" panose="05030102010509060703" pitchFamily="18" charset="2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1445 Industrial Drive, Itasca IL 60143 USA </a:t>
            </a:r>
            <a:r>
              <a:rPr lang="en-US" sz="900" dirty="0">
                <a:solidFill>
                  <a:srgbClr val="1070C0"/>
                </a:solidFill>
                <a:latin typeface="Webdings" panose="05030102010509060703" pitchFamily="18" charset="2"/>
                <a:sym typeface="Webdings" panose="05030102010509060703" pitchFamily="18" charset="2"/>
              </a:rPr>
              <a:t>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 +1.630.875.3600 </a:t>
            </a:r>
            <a:r>
              <a:rPr lang="en-US" sz="900" dirty="0">
                <a:solidFill>
                  <a:srgbClr val="1070C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sz="10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www.vorne.com</a:t>
            </a:r>
            <a:endParaRPr lang="en-US" sz="1100" b="0" i="0" u="none" strike="noStrike" kern="1200" baseline="30000" dirty="0">
              <a:solidFill>
                <a:srgbClr val="1070C0"/>
              </a:solidFill>
              <a:latin typeface="Calibri" panose="020F0502020204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66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743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50505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Section Title –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1" y="539650"/>
            <a:ext cx="8862850" cy="58706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05050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14375" indent="-257175">
              <a:defRPr sz="1800">
                <a:solidFill>
                  <a:srgbClr val="50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0600" indent="-276225">
              <a:defRPr sz="1800">
                <a:latin typeface="Chaparral Pro" panose="02060503040505020203" pitchFamily="18" charset="0"/>
              </a:defRPr>
            </a:lvl3pPr>
            <a:lvl4pPr marL="1257300" indent="-266700">
              <a:defRPr sz="1800">
                <a:latin typeface="Chaparral Pro" panose="02060503040505020203" pitchFamily="18" charset="0"/>
              </a:defRPr>
            </a:lvl4pPr>
            <a:lvl5pPr marL="1524000" indent="-266700">
              <a:defRPr sz="1800">
                <a:latin typeface="Chaparral Pro" panose="02060503040505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987317" y="6591354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100" b="0" i="0" dirty="0"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048" y="6591354"/>
            <a:ext cx="9115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Vorne </a:t>
            </a:r>
            <a:r>
              <a:rPr lang="en-US" sz="900" dirty="0">
                <a:solidFill>
                  <a:srgbClr val="1070C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sz="7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  <a:sym typeface="Webdings" panose="05030102010509060703" pitchFamily="18" charset="2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  <a:sym typeface="Webdings" panose="05030102010509060703" pitchFamily="18" charset="2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1445 Industrial Drive, Itasca IL 60143 USA </a:t>
            </a:r>
            <a:r>
              <a:rPr lang="en-US" sz="900" dirty="0">
                <a:solidFill>
                  <a:srgbClr val="1070C0"/>
                </a:solidFill>
                <a:latin typeface="Webdings" panose="05030102010509060703" pitchFamily="18" charset="2"/>
                <a:sym typeface="Webdings" panose="05030102010509060703" pitchFamily="18" charset="2"/>
              </a:rPr>
              <a:t>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 +1.630.875.3600 </a:t>
            </a:r>
            <a:r>
              <a:rPr lang="en-US" sz="900" dirty="0">
                <a:solidFill>
                  <a:srgbClr val="1070C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</a:t>
            </a:r>
            <a:r>
              <a:rPr lang="en-US" sz="10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r>
              <a:rPr lang="en-US" sz="1100" b="0" i="0" u="none" strike="noStrike" kern="1200" baseline="0" dirty="0">
                <a:solidFill>
                  <a:srgbClr val="1070C0"/>
                </a:solidFill>
                <a:latin typeface="Calibri" panose="020F0502020204030204" pitchFamily="34" charset="0"/>
                <a:ea typeface="+mn-ea"/>
                <a:cs typeface="Arial"/>
              </a:rPr>
              <a:t> www.vorne.com</a:t>
            </a:r>
            <a:endParaRPr lang="en-US" sz="1100" b="0" i="0" u="none" strike="noStrike" kern="1200" baseline="30000" dirty="0">
              <a:solidFill>
                <a:srgbClr val="1070C0"/>
              </a:solidFill>
              <a:latin typeface="Calibri" panose="020F0502020204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15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" y="76200"/>
            <a:ext cx="891921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" y="800100"/>
            <a:ext cx="8919210" cy="56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D800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19465"/>
            <a:ext cx="9144000" cy="21031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There are five common variations for operator training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The variations are for </a:t>
            </a:r>
            <a:r>
              <a:rPr lang="en-US" sz="1800" b="1" dirty="0">
                <a:latin typeface="Tahoma" panose="020B0604030504040204" pitchFamily="34" charset="0"/>
              </a:rPr>
              <a:t>How XL is Installed</a:t>
            </a:r>
            <a:r>
              <a:rPr lang="en-US" sz="1800" dirty="0">
                <a:latin typeface="Tahoma" panose="020B0604030504040204" pitchFamily="34" charset="0"/>
              </a:rPr>
              <a:t>, </a:t>
            </a:r>
            <a:r>
              <a:rPr lang="en-US" sz="1800" b="1" dirty="0">
                <a:latin typeface="Tahoma" panose="020B0604030504040204" pitchFamily="34" charset="0"/>
              </a:rPr>
              <a:t>Start Shift</a:t>
            </a:r>
            <a:r>
              <a:rPr lang="en-US" sz="1800" dirty="0">
                <a:latin typeface="Tahoma" panose="020B0604030504040204" pitchFamily="34" charset="0"/>
              </a:rPr>
              <a:t>, </a:t>
            </a:r>
            <a:r>
              <a:rPr lang="en-US" sz="1800" b="1" dirty="0">
                <a:latin typeface="Tahoma" panose="020B0604030504040204" pitchFamily="34" charset="0"/>
              </a:rPr>
              <a:t>Start Part</a:t>
            </a:r>
            <a:r>
              <a:rPr lang="en-US" sz="1800" dirty="0">
                <a:latin typeface="Tahoma" panose="020B0604030504040204" pitchFamily="34" charset="0"/>
              </a:rPr>
              <a:t>, </a:t>
            </a:r>
            <a:r>
              <a:rPr lang="en-US" sz="1800" b="1" dirty="0">
                <a:latin typeface="Tahoma" panose="020B0604030504040204" pitchFamily="34" charset="0"/>
              </a:rPr>
              <a:t>Start Break</a:t>
            </a:r>
            <a:r>
              <a:rPr lang="en-US" sz="1800" dirty="0">
                <a:latin typeface="Tahoma" panose="020B0604030504040204" pitchFamily="34" charset="0"/>
              </a:rPr>
              <a:t>, and </a:t>
            </a:r>
            <a:r>
              <a:rPr lang="en-US" sz="1800" b="1" dirty="0">
                <a:latin typeface="Tahoma" panose="020B0604030504040204" pitchFamily="34" charset="0"/>
              </a:rPr>
              <a:t>End Shift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Each variation is called out with a slide that looks like this one 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Keep the slide for the variation you use and delete the other slide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1070C0"/>
                </a:solidFill>
              </a:rPr>
              <a:t>Slide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152219" y="714346"/>
            <a:ext cx="4277227" cy="3480587"/>
          </a:xfrm>
          <a:prstGeom prst="triangle">
            <a:avLst/>
          </a:prstGeom>
          <a:solidFill>
            <a:srgbClr val="FF7C19"/>
          </a:solidFill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0" dirty="0"/>
          </a:p>
        </p:txBody>
      </p:sp>
      <p:sp>
        <p:nvSpPr>
          <p:cNvPr id="3" name="TextBox 2"/>
          <p:cNvSpPr txBox="1"/>
          <p:nvPr/>
        </p:nvSpPr>
        <p:spPr>
          <a:xfrm>
            <a:off x="3781392" y="777982"/>
            <a:ext cx="46923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367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4567988"/>
            <a:ext cx="9144000" cy="2065983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Our shift starts automatically 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Shift Starts (XL automatically starts the shift)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Scoreboard (shows Shift ID, then KPIs)</a:t>
            </a:r>
          </a:p>
          <a:p>
            <a:pPr algn="l">
              <a:spcBef>
                <a:spcPts val="1000"/>
              </a:spcBef>
              <a:spcAft>
                <a:spcPts val="600"/>
              </a:spcAft>
            </a:pPr>
            <a:r>
              <a:rPr lang="en-US" sz="1800" dirty="0">
                <a:latin typeface="Tahoma" panose="020B0604030504040204" pitchFamily="34" charset="0"/>
              </a:rPr>
              <a:t>XL counts time outside of the shift as Not Scheduled (so it does not affect OEE)</a:t>
            </a:r>
          </a:p>
          <a:p>
            <a:pPr lvl="0" algn="l">
              <a:spcBef>
                <a:spcPts val="1000"/>
              </a:spcBef>
              <a:spcAft>
                <a:spcPts val="600"/>
              </a:spcAft>
            </a:pP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Shift</a:t>
            </a:r>
            <a:r>
              <a:rPr lang="en-US" dirty="0">
                <a:solidFill>
                  <a:srgbClr val="1070C0"/>
                </a:solidFill>
              </a:rPr>
              <a:t> Time Schedule</a:t>
            </a:r>
          </a:p>
        </p:txBody>
      </p:sp>
      <p:sp>
        <p:nvSpPr>
          <p:cNvPr id="6" name="Isosceles Triangle 5"/>
          <p:cNvSpPr/>
          <p:nvPr/>
        </p:nvSpPr>
        <p:spPr>
          <a:xfrm rot="5400000">
            <a:off x="6000202" y="2651730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4506" y="3504431"/>
            <a:ext cx="124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Shift Starts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534" y="3506591"/>
            <a:ext cx="23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KPI Screen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0" r="1369" b="3285"/>
          <a:stretch/>
        </p:blipFill>
        <p:spPr>
          <a:xfrm>
            <a:off x="486774" y="2190736"/>
            <a:ext cx="2081212" cy="11054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Isosceles Triangle 12"/>
          <p:cNvSpPr/>
          <p:nvPr/>
        </p:nvSpPr>
        <p:spPr>
          <a:xfrm rot="5400000">
            <a:off x="2949314" y="2658332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47309" y="3505727"/>
            <a:ext cx="124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Welcome 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97" y="2023766"/>
            <a:ext cx="2743200" cy="1440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75" y="2018499"/>
            <a:ext cx="27432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431632"/>
            <a:ext cx="9144000" cy="2205659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Our shift starts when we scan the “</a:t>
            </a:r>
            <a:r>
              <a:rPr lang="en-US" b="1" dirty="0"/>
              <a:t>Shift” </a:t>
            </a:r>
            <a:r>
              <a:rPr lang="en-US" dirty="0"/>
              <a:t>barcode</a:t>
            </a:r>
            <a:endParaRPr lang="en-US" sz="1800" dirty="0">
              <a:latin typeface="Tahoma" panose="020B0604030504040204" pitchFamily="34" charset="0"/>
            </a:endParaRP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Scan Shift (scan the appropriate Shift ID barcode)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Scoreboard (shows Shift ID, then KPIs)</a:t>
            </a:r>
          </a:p>
          <a:p>
            <a:pPr lvl="0" algn="l">
              <a:spcBef>
                <a:spcPts val="1000"/>
              </a:spcBef>
              <a:spcAft>
                <a:spcPts val="600"/>
              </a:spcAft>
            </a:pPr>
            <a:r>
              <a:rPr lang="en-US" sz="1800" dirty="0">
                <a:latin typeface="Tahoma" panose="020B0604030504040204" pitchFamily="34" charset="0"/>
              </a:rPr>
              <a:t>XL counts time outside of the shift as Not Scheduled (so it does not affect OEE)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Shift</a:t>
            </a:r>
            <a:r>
              <a:rPr lang="en-US" dirty="0">
                <a:solidFill>
                  <a:srgbClr val="1070C0"/>
                </a:solidFill>
              </a:rPr>
              <a:t> Scan Barcode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479" y="3502238"/>
            <a:ext cx="149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Shift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6173" y="3506196"/>
            <a:ext cx="208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KPI Screen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239" t="-1197" r="13105" b="11531"/>
          <a:stretch/>
        </p:blipFill>
        <p:spPr>
          <a:xfrm>
            <a:off x="724017" y="2104116"/>
            <a:ext cx="1600200" cy="12812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Isosceles Triangle 13"/>
          <p:cNvSpPr/>
          <p:nvPr/>
        </p:nvSpPr>
        <p:spPr>
          <a:xfrm rot="5400000">
            <a:off x="6002558" y="2657285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2948086" y="2656751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48509" y="3505288"/>
            <a:ext cx="124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Welcome 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3" y="2025045"/>
            <a:ext cx="2743200" cy="1440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7" y="2021622"/>
            <a:ext cx="27432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3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962729"/>
            <a:ext cx="9144000" cy="16459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Delete this slide AND one or both of the next 2 slides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Are you scanning </a:t>
            </a:r>
            <a:r>
              <a:rPr lang="en-US" sz="1800" b="1" dirty="0">
                <a:latin typeface="Tahoma" panose="020B0604030504040204" pitchFamily="34" charset="0"/>
              </a:rPr>
              <a:t>Teams </a:t>
            </a:r>
            <a:r>
              <a:rPr lang="en-US" sz="1800" dirty="0">
                <a:latin typeface="Tahoma" panose="020B0604030504040204" pitchFamily="34" charset="0"/>
              </a:rPr>
              <a:t>and/or </a:t>
            </a:r>
            <a:r>
              <a:rPr lang="en-US" sz="1800" b="1" dirty="0">
                <a:latin typeface="Tahoma" panose="020B0604030504040204" pitchFamily="34" charset="0"/>
              </a:rPr>
              <a:t>Teams and Shifts</a:t>
            </a:r>
            <a:r>
              <a:rPr lang="en-US" sz="1800" dirty="0">
                <a:latin typeface="Tahoma" panose="020B0604030504040204" pitchFamily="34" charset="0"/>
              </a:rPr>
              <a:t>? 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Delete the slide that does not apply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1070C0"/>
                </a:solidFill>
              </a:rPr>
              <a:t>Slide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95762" y="670305"/>
            <a:ext cx="4277227" cy="3480587"/>
          </a:xfrm>
          <a:prstGeom prst="triangle">
            <a:avLst/>
          </a:prstGeom>
          <a:solidFill>
            <a:srgbClr val="FF7C19"/>
          </a:solidFill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0" dirty="0"/>
          </a:p>
        </p:txBody>
      </p:sp>
      <p:sp>
        <p:nvSpPr>
          <p:cNvPr id="5" name="TextBox 4"/>
          <p:cNvSpPr txBox="1"/>
          <p:nvPr/>
        </p:nvSpPr>
        <p:spPr>
          <a:xfrm>
            <a:off x="3805140" y="833405"/>
            <a:ext cx="46923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99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431632"/>
            <a:ext cx="9144000" cy="2205659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We’re tracking Teams within Shifts. </a:t>
            </a:r>
            <a:endParaRPr lang="en-US" sz="1800" dirty="0">
              <a:latin typeface="Tahoma" panose="020B0604030504040204" pitchFamily="34" charset="0"/>
            </a:endParaRP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Start Team (scan the appropriate Team ID barcode)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Scoreboard (shows Team ID, and Team Size then KPIs)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New </a:t>
            </a:r>
            <a:r>
              <a:rPr lang="en-US" dirty="0">
                <a:solidFill>
                  <a:srgbClr val="1070C0"/>
                </a:solidFill>
              </a:rPr>
              <a:t>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479" y="3502238"/>
            <a:ext cx="149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6173" y="3506196"/>
            <a:ext cx="208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KPI Screen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02558" y="2657285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2948086" y="2656751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48509" y="3505288"/>
            <a:ext cx="124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Welcome 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3" y="2025045"/>
            <a:ext cx="2743200" cy="1440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7" y="2021622"/>
            <a:ext cx="2743200" cy="1440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6C8C75-0EA3-4696-BA8B-51D6676FF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90" y="2130638"/>
            <a:ext cx="1724025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85D10E-7CEE-46DF-8F82-6FD46E430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200" y="2239046"/>
            <a:ext cx="2531051" cy="10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431632"/>
            <a:ext cx="9144000" cy="2205659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We’re tracking Teams within Shifts. </a:t>
            </a:r>
            <a:endParaRPr lang="en-US" sz="1800" dirty="0">
              <a:latin typeface="Tahoma" panose="020B0604030504040204" pitchFamily="34" charset="0"/>
            </a:endParaRP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Start Team (scan the appropriate Team ID barcode)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Scoreboard (shows Team ID, and Team Size then KPIs)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New </a:t>
            </a:r>
            <a:r>
              <a:rPr lang="en-US" dirty="0">
                <a:solidFill>
                  <a:srgbClr val="1070C0"/>
                </a:solidFill>
              </a:rPr>
              <a:t>Shift and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479" y="3502238"/>
            <a:ext cx="149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Shift and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6173" y="3506196"/>
            <a:ext cx="208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KPI Screen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02558" y="2657285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2948086" y="2656751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48509" y="3505288"/>
            <a:ext cx="124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Welcome 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33" y="2025045"/>
            <a:ext cx="2743200" cy="1440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7" y="2021622"/>
            <a:ext cx="2743200" cy="1440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85D10E-7CEE-46DF-8F82-6FD46E430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200" y="2239046"/>
            <a:ext cx="2531051" cy="1046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408A533-10CD-4A3C-AB5E-8A94218AD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82" y="2239046"/>
            <a:ext cx="2565987" cy="10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986792"/>
            <a:ext cx="9144000" cy="16459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Delete this slide AND one of the two next slides: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Do you start parts </a:t>
            </a:r>
            <a:r>
              <a:rPr lang="en-US" sz="1800" b="1" dirty="0">
                <a:latin typeface="Tahoma" panose="020B0604030504040204" pitchFamily="34" charset="0"/>
              </a:rPr>
              <a:t>With Changeover </a:t>
            </a:r>
            <a:r>
              <a:rPr lang="en-US" sz="1800" dirty="0">
                <a:latin typeface="Tahoma" panose="020B0604030504040204" pitchFamily="34" charset="0"/>
              </a:rPr>
              <a:t>or </a:t>
            </a:r>
            <a:r>
              <a:rPr lang="en-US" sz="1800" b="1" dirty="0">
                <a:latin typeface="Tahoma" panose="020B0604030504040204" pitchFamily="34" charset="0"/>
              </a:rPr>
              <a:t>Without Changeover</a:t>
            </a:r>
            <a:r>
              <a:rPr lang="en-US" sz="1800" dirty="0">
                <a:latin typeface="Tahoma" panose="020B0604030504040204" pitchFamily="34" charset="0"/>
              </a:rPr>
              <a:t>? 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Delete the slide that does not apply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1070C0"/>
                </a:solidFill>
              </a:rPr>
              <a:t>Slide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95762" y="670305"/>
            <a:ext cx="4277227" cy="3480587"/>
          </a:xfrm>
          <a:prstGeom prst="triangle">
            <a:avLst/>
          </a:prstGeom>
          <a:solidFill>
            <a:srgbClr val="FF7C19"/>
          </a:solidFill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0" dirty="0"/>
          </a:p>
        </p:txBody>
      </p:sp>
      <p:sp>
        <p:nvSpPr>
          <p:cNvPr id="5" name="TextBox 4"/>
          <p:cNvSpPr txBox="1"/>
          <p:nvPr/>
        </p:nvSpPr>
        <p:spPr>
          <a:xfrm>
            <a:off x="3805140" y="833405"/>
            <a:ext cx="106531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395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0146" y="3826042"/>
            <a:ext cx="9144000" cy="2807854"/>
          </a:xfrm>
        </p:spPr>
        <p:txBody>
          <a:bodyPr/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For each part we run</a:t>
            </a: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Scan Part (scan the appropriate Part ID barcode)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Part ID for five seconds, then Changeover)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End Changeover (by target time, by starting production, by scanning)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KPIs)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Part </a:t>
            </a:r>
            <a:r>
              <a:rPr lang="en-US" dirty="0">
                <a:solidFill>
                  <a:srgbClr val="1070C0"/>
                </a:solidFill>
              </a:rPr>
              <a:t>With Changeover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1733396" y="2197832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564451" y="2197294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1809" y="2820248"/>
            <a:ext cx="124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Part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5000" y="2817853"/>
            <a:ext cx="160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Changeover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7587" y="2817852"/>
            <a:ext cx="1451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End Changeover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356" y="2820885"/>
            <a:ext cx="157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Part ID</a:t>
            </a:r>
          </a:p>
        </p:txBody>
      </p:sp>
      <p:sp>
        <p:nvSpPr>
          <p:cNvPr id="27" name="Isosceles Triangle 26"/>
          <p:cNvSpPr/>
          <p:nvPr/>
        </p:nvSpPr>
        <p:spPr>
          <a:xfrm rot="5400000">
            <a:off x="5393062" y="2197290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86540" y="2818320"/>
            <a:ext cx="1691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KPI Screen</a:t>
            </a:r>
          </a:p>
        </p:txBody>
      </p:sp>
      <p:sp>
        <p:nvSpPr>
          <p:cNvPr id="29" name="Isosceles Triangle 28"/>
          <p:cNvSpPr/>
          <p:nvPr/>
        </p:nvSpPr>
        <p:spPr>
          <a:xfrm rot="5400000">
            <a:off x="7219243" y="2197849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957" t="-974" r="12254" b="11386"/>
          <a:stretch/>
        </p:blipFill>
        <p:spPr>
          <a:xfrm>
            <a:off x="505791" y="1965960"/>
            <a:ext cx="822960" cy="640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50252" y="1986429"/>
            <a:ext cx="1308371" cy="6001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by target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by 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by running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6" y="1884277"/>
            <a:ext cx="1526290" cy="800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0" y="912570"/>
            <a:ext cx="1522550" cy="800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73" y="1881165"/>
            <a:ext cx="1527048" cy="8023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61307" y="1652436"/>
            <a:ext cx="160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10146" b="32905"/>
          <a:stretch/>
        </p:blipFill>
        <p:spPr>
          <a:xfrm>
            <a:off x="7404278" y="5164999"/>
            <a:ext cx="871884" cy="706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0801" y="5287192"/>
            <a:ext cx="8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Select One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31" y="1876997"/>
            <a:ext cx="1532709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9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4868778"/>
            <a:ext cx="9144000" cy="1760621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each part we run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Scan Part (scan the appropriate Part ID barcode)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Part ID for five seconds, then KPIs)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Part </a:t>
            </a:r>
            <a:r>
              <a:rPr lang="en-US" dirty="0">
                <a:solidFill>
                  <a:srgbClr val="1070C0"/>
                </a:solidFill>
              </a:rPr>
              <a:t>Without Changeover</a:t>
            </a:r>
          </a:p>
        </p:txBody>
      </p:sp>
      <p:sp>
        <p:nvSpPr>
          <p:cNvPr id="45" name="Isosceles Triangle 44"/>
          <p:cNvSpPr/>
          <p:nvPr/>
        </p:nvSpPr>
        <p:spPr>
          <a:xfrm rot="5400000">
            <a:off x="2948983" y="2652367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6000743" y="2652367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03722" y="3500420"/>
            <a:ext cx="124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Part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86294" y="3499841"/>
            <a:ext cx="1573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Part 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72478" y="3499840"/>
            <a:ext cx="1691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KPI Screen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1984" t="-1863" r="13360" b="12278"/>
          <a:stretch/>
        </p:blipFill>
        <p:spPr>
          <a:xfrm>
            <a:off x="726388" y="2101097"/>
            <a:ext cx="1600200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93" y="2026891"/>
            <a:ext cx="2743200" cy="1439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46" y="2025092"/>
            <a:ext cx="27432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8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165600"/>
            <a:ext cx="9144000" cy="2468391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When we are running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The scoreboard shows KPIs (key performance indicators)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Target shows your real-time production goal – aim to beat this number! 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If Efficiency is 100% or greater, we are beating our Target and winning our shift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Efficiency changes color depending on how well we are running (red, yellow, green)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>
                <a:solidFill>
                  <a:srgbClr val="1070C0"/>
                </a:solidFill>
              </a:rPr>
              <a:t>Scoreboard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152144"/>
            <a:ext cx="51435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3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30871"/>
            <a:ext cx="9144000" cy="210312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When we are running slow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When XL detects many slow cycles or small stops in the last minute or so, it displays </a:t>
            </a:r>
            <a:r>
              <a:rPr lang="en-US" sz="1800" b="1" dirty="0">
                <a:latin typeface="Tahoma" panose="020B0604030504040204" pitchFamily="34" charset="0"/>
              </a:rPr>
              <a:t>Running Slow </a:t>
            </a:r>
            <a:r>
              <a:rPr lang="en-US" sz="1800" dirty="0">
                <a:latin typeface="Tahoma" panose="020B0604030504040204" pitchFamily="34" charset="0"/>
              </a:rPr>
              <a:t>on the scoreboard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It also displays OEE Quality Loss and OEE Performance Loss for the same period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Slow </a:t>
            </a:r>
            <a:r>
              <a:rPr lang="en-US" dirty="0">
                <a:solidFill>
                  <a:srgbClr val="1070C0"/>
                </a:solidFill>
              </a:rPr>
              <a:t>Scoreboard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52439"/>
            <a:ext cx="51435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0048" y="5383164"/>
            <a:ext cx="7772400" cy="619601"/>
          </a:xfrm>
        </p:spPr>
        <p:txBody>
          <a:bodyPr/>
          <a:lstStyle/>
          <a:p>
            <a:pPr algn="ctr"/>
            <a:r>
              <a:rPr lang="en-US" b="0" dirty="0">
                <a:latin typeface="Trade Gothic LT Std" panose="020B0503020502020204" pitchFamily="34" charset="0"/>
              </a:rPr>
              <a:t>Operator’s Guide to XL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5848" y="6055011"/>
            <a:ext cx="6400800" cy="624522"/>
          </a:xfrm>
        </p:spPr>
        <p:txBody>
          <a:bodyPr/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 Champion Name Goes Here</a:t>
            </a:r>
          </a:p>
          <a:p>
            <a:r>
              <a:rPr lang="en-US" sz="1600" dirty="0"/>
              <a:t>Your Company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76884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30871"/>
            <a:ext cx="9144000" cy="210312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When we are making reject pieces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When XL detects reject pieces in the last minute or so, it displays </a:t>
            </a:r>
            <a:r>
              <a:rPr lang="en-US" sz="1800" b="1" dirty="0">
                <a:latin typeface="Tahoma" panose="020B0604030504040204" pitchFamily="34" charset="0"/>
              </a:rPr>
              <a:t>Poor Quality </a:t>
            </a:r>
            <a:r>
              <a:rPr lang="en-US" sz="1800" dirty="0">
                <a:latin typeface="Tahoma" panose="020B0604030504040204" pitchFamily="34" charset="0"/>
              </a:rPr>
              <a:t>on the scoreboard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It also displays OEE Quality Loss and OEE Performance Loss for the same period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Poor Quality </a:t>
            </a:r>
            <a:r>
              <a:rPr lang="en-US" dirty="0">
                <a:solidFill>
                  <a:srgbClr val="1070C0"/>
                </a:solidFill>
              </a:rPr>
              <a:t>Scoreboard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52439"/>
            <a:ext cx="51435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7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30871"/>
            <a:ext cx="9144000" cy="210312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When we are running slow AND making reject pieces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When XL detects many slow cycles or small stops and reject parts in the last minute or so, it displays </a:t>
            </a:r>
            <a:r>
              <a:rPr lang="en-US" sz="1800" b="1" dirty="0">
                <a:latin typeface="Tahoma" panose="020B0604030504040204" pitchFamily="34" charset="0"/>
              </a:rPr>
              <a:t>Running Poorly </a:t>
            </a:r>
            <a:r>
              <a:rPr lang="en-US" sz="1800" dirty="0">
                <a:latin typeface="Tahoma" panose="020B0604030504040204" pitchFamily="34" charset="0"/>
              </a:rPr>
              <a:t>on the scoreboard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It also displays OEE Quality Loss and OEE Performance Loss for the same period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Poorly </a:t>
            </a:r>
            <a:r>
              <a:rPr lang="en-US" dirty="0">
                <a:solidFill>
                  <a:srgbClr val="1070C0"/>
                </a:solidFill>
              </a:rPr>
              <a:t>Scoreboard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52439"/>
            <a:ext cx="51435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8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069319"/>
            <a:ext cx="9144000" cy="256032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XL automatically detects down events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We don’t need to manually record down time – XL records down time automatically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We just scan a reason when XL displays </a:t>
            </a:r>
            <a:r>
              <a:rPr lang="en-US" sz="1800" b="1" dirty="0">
                <a:latin typeface="Tahoma" panose="020B0604030504040204" pitchFamily="34" charset="0"/>
              </a:rPr>
              <a:t>Line Down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If we forget to scan a reason, we can scan after restarting the process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Small stops are not down events and no reasons need to be scanned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</a:t>
            </a:r>
            <a:r>
              <a:rPr lang="en-US" dirty="0">
                <a:solidFill>
                  <a:srgbClr val="1070C0"/>
                </a:solidFill>
              </a:rPr>
              <a:t>Automatic Detection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152144"/>
            <a:ext cx="51435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072134"/>
            <a:ext cx="9144000" cy="25603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Let’s review our down reasons 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When should we scan each of these reasons?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Are any of these reasons confusing?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Are we missing any reasons?</a:t>
            </a:r>
          </a:p>
          <a:p>
            <a:pPr marL="342900" lvl="0" indent="-342900" algn="l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Are any reasons not needed?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2759" y="-371112"/>
            <a:ext cx="5384131" cy="5137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Reason</a:t>
            </a:r>
            <a:r>
              <a:rPr lang="en-US" dirty="0">
                <a:solidFill>
                  <a:srgbClr val="1070C0"/>
                </a:solidFill>
              </a:rPr>
              <a:t> 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984" y="970579"/>
            <a:ext cx="3414898" cy="21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509067"/>
            <a:ext cx="9144000" cy="3108541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each down event</a:t>
            </a:r>
            <a:endParaRPr lang="en-US" sz="1800" dirty="0">
              <a:latin typeface="Tahoma" panose="020B0604030504040204" pitchFamily="34" charset="0"/>
            </a:endParaRP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First focus on getting the process running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Scan the appropriate reason as soon as you can 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You can scan the reason any time before the </a:t>
            </a:r>
            <a:r>
              <a:rPr lang="en-US" sz="1800" b="1" dirty="0">
                <a:latin typeface="Tahoma" panose="020B0604030504040204" pitchFamily="34" charset="0"/>
              </a:rPr>
              <a:t>next</a:t>
            </a:r>
            <a:r>
              <a:rPr lang="en-US" sz="1800" dirty="0">
                <a:latin typeface="Tahoma" panose="020B0604030504040204" pitchFamily="34" charset="0"/>
              </a:rPr>
              <a:t> down event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If you make a mistake simply scan the correct reason before the </a:t>
            </a:r>
            <a:r>
              <a:rPr lang="en-US" sz="1800" b="1" dirty="0">
                <a:latin typeface="Tahoma" panose="020B0604030504040204" pitchFamily="34" charset="0"/>
              </a:rPr>
              <a:t>next</a:t>
            </a:r>
            <a:r>
              <a:rPr lang="en-US" sz="1800" dirty="0">
                <a:latin typeface="Tahoma" panose="020B0604030504040204" pitchFamily="34" charset="0"/>
              </a:rPr>
              <a:t> down event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If you forget to scan, XL displays </a:t>
            </a:r>
            <a:r>
              <a:rPr lang="en-US" sz="1800" b="1" dirty="0">
                <a:latin typeface="Tahoma" panose="020B0604030504040204" pitchFamily="34" charset="0"/>
              </a:rPr>
              <a:t>Scan Reason </a:t>
            </a:r>
            <a:r>
              <a:rPr lang="en-US" sz="1800" dirty="0">
                <a:latin typeface="Tahoma" panose="020B0604030504040204" pitchFamily="34" charset="0"/>
              </a:rPr>
              <a:t>at the bottom of the Run 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Reason </a:t>
            </a:r>
            <a:r>
              <a:rPr lang="en-US" dirty="0">
                <a:solidFill>
                  <a:srgbClr val="1070C0"/>
                </a:solidFill>
              </a:rPr>
              <a:t>Scan Barcode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334" y="2585649"/>
            <a:ext cx="174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Reason</a:t>
            </a:r>
            <a:endParaRPr lang="en-US" sz="1200" dirty="0">
              <a:solidFill>
                <a:srgbClr val="1070C0"/>
              </a:solidFill>
              <a:latin typeface="Trade Gothic LT Std"/>
              <a:ea typeface="Tahoma" panose="020B0604030504040204" pitchFamily="34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002" y="2588802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Process Down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8095" y="2585648"/>
            <a:ext cx="1661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Reason Displayed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2970" y="2586363"/>
            <a:ext cx="175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KPI Screen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4479091" y="1971287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6762866" y="1971330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5400000">
            <a:off x="2190927" y="1971287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" y="1553774"/>
            <a:ext cx="1920240" cy="1008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52" y="1552508"/>
            <a:ext cx="1920240" cy="1008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92" y="1552508"/>
            <a:ext cx="1920240" cy="1008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877" y="1381678"/>
            <a:ext cx="1873140" cy="11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08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982017"/>
            <a:ext cx="9144000" cy="16459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Delete this slide AND one of the two next slides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Do you start breaks automatically via </a:t>
            </a:r>
            <a:r>
              <a:rPr lang="en-US" sz="1800" b="1" dirty="0">
                <a:latin typeface="Tahoma" panose="020B0604030504040204" pitchFamily="34" charset="0"/>
              </a:rPr>
              <a:t>Time Schedule </a:t>
            </a:r>
            <a:r>
              <a:rPr lang="en-US" sz="1800" dirty="0">
                <a:latin typeface="Tahoma" panose="020B0604030504040204" pitchFamily="34" charset="0"/>
              </a:rPr>
              <a:t>or manually by </a:t>
            </a:r>
            <a:r>
              <a:rPr lang="en-US" sz="1800" b="1" dirty="0">
                <a:latin typeface="Tahoma" panose="020B0604030504040204" pitchFamily="34" charset="0"/>
              </a:rPr>
              <a:t>Barcode</a:t>
            </a:r>
            <a:r>
              <a:rPr lang="en-US" sz="1800" dirty="0">
                <a:latin typeface="Tahoma" panose="020B0604030504040204" pitchFamily="34" charset="0"/>
              </a:rPr>
              <a:t>?</a:t>
            </a:r>
            <a:endParaRPr lang="en-US" sz="1800" b="1" dirty="0">
              <a:latin typeface="Tahoma" panose="020B0604030504040204" pitchFamily="34" charset="0"/>
            </a:endParaRP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Delete the slide that does not apply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1070C0"/>
                </a:solidFill>
              </a:rPr>
              <a:t>Slide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95762" y="670305"/>
            <a:ext cx="4277227" cy="3480587"/>
          </a:xfrm>
          <a:prstGeom prst="triangle">
            <a:avLst/>
          </a:prstGeom>
          <a:solidFill>
            <a:srgbClr val="FF7C19"/>
          </a:solidFill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5140" y="833405"/>
            <a:ext cx="46923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2286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915118"/>
            <a:ext cx="9144000" cy="1699263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each break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Break Starts (XL automatically starts the break)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remaining break time, then KPIs)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Break </a:t>
            </a:r>
            <a:r>
              <a:rPr lang="en-US" dirty="0">
                <a:solidFill>
                  <a:srgbClr val="1070C0"/>
                </a:solidFill>
              </a:rPr>
              <a:t>Time Schedule</a:t>
            </a:r>
          </a:p>
        </p:txBody>
      </p:sp>
      <p:sp>
        <p:nvSpPr>
          <p:cNvPr id="13" name="Isosceles Triangle 12"/>
          <p:cNvSpPr/>
          <p:nvPr/>
        </p:nvSpPr>
        <p:spPr>
          <a:xfrm rot="5400000">
            <a:off x="2948086" y="2657046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01901" y="2654071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4681" y="3502644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Break Starts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2044" y="3502644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Remaining Break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6434" y="3502643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Break Over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82" r="2147" b="2380"/>
          <a:stretch/>
        </p:blipFill>
        <p:spPr>
          <a:xfrm>
            <a:off x="878735" y="1818185"/>
            <a:ext cx="1294405" cy="14590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0" y="2114234"/>
            <a:ext cx="2399946" cy="1259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2112264"/>
            <a:ext cx="2400300" cy="1260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323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864768"/>
            <a:ext cx="9144000" cy="1757984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each break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Scan </a:t>
            </a:r>
            <a:r>
              <a:rPr lang="en-US" b="1" dirty="0"/>
              <a:t>Break</a:t>
            </a:r>
            <a:r>
              <a:rPr lang="en-US" dirty="0"/>
              <a:t> (scan the appropriate break barcode to start the break)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remaining break time, then </a:t>
            </a:r>
            <a:r>
              <a:rPr lang="en-US" dirty="0" smtClean="0"/>
              <a:t>KPIs)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Break </a:t>
            </a:r>
            <a:r>
              <a:rPr lang="en-US" dirty="0">
                <a:solidFill>
                  <a:srgbClr val="1070C0"/>
                </a:solidFill>
              </a:rPr>
              <a:t>Scan Barcode</a:t>
            </a:r>
          </a:p>
        </p:txBody>
      </p:sp>
      <p:sp>
        <p:nvSpPr>
          <p:cNvPr id="13" name="Isosceles Triangle 12"/>
          <p:cNvSpPr/>
          <p:nvPr/>
        </p:nvSpPr>
        <p:spPr>
          <a:xfrm rot="5400000">
            <a:off x="2947438" y="2657530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002004" y="2655610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3566" y="3507185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Break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9723" y="3502632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Remaining Break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32476" y="3502631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Break Over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6" y="2110305"/>
            <a:ext cx="2399946" cy="1259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2201" r="11960" b="8991"/>
          <a:stretch/>
        </p:blipFill>
        <p:spPr>
          <a:xfrm>
            <a:off x="724224" y="2104651"/>
            <a:ext cx="1600200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40" y="2108609"/>
            <a:ext cx="2400300" cy="1260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20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966022"/>
            <a:ext cx="9144000" cy="164592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there is no more work scheduled for the shift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Scan </a:t>
            </a:r>
            <a:r>
              <a:rPr lang="en-US" b="1" dirty="0" smtClean="0"/>
              <a:t>Shift Ended Early </a:t>
            </a:r>
            <a:r>
              <a:rPr lang="en-US" dirty="0" smtClean="0"/>
              <a:t>(scan </a:t>
            </a:r>
            <a:r>
              <a:rPr lang="en-US" dirty="0"/>
              <a:t>barcode so idle time is not counted against OEE)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</a:t>
            </a:r>
            <a:r>
              <a:rPr lang="en-US" dirty="0" smtClean="0"/>
              <a:t>reason and accumulated time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Production </a:t>
            </a:r>
            <a:r>
              <a:rPr lang="en-US" dirty="0">
                <a:solidFill>
                  <a:srgbClr val="1070C0"/>
                </a:solidFill>
              </a:rPr>
              <a:t>Scan Barcode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4186744" y="2418277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0184" y="3503469"/>
            <a:ext cx="203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</a:t>
            </a:r>
            <a:r>
              <a:rPr lang="en-US" sz="1400" dirty="0" smtClean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Shift Ended Early</a:t>
            </a:r>
            <a:endParaRPr lang="en-US" sz="1400" dirty="0">
              <a:solidFill>
                <a:srgbClr val="1070C0"/>
              </a:solidFill>
              <a:latin typeface="Trade Gothic LT Std"/>
              <a:ea typeface="Tahoma" panose="020B0604030504040204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3524" y="3500264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No Production Timer</a:t>
            </a:r>
            <a:endParaRPr lang="en-US" sz="1400" dirty="0">
              <a:solidFill>
                <a:srgbClr val="1070C0"/>
              </a:solidFill>
              <a:latin typeface="Trade Gothic LT Std"/>
              <a:ea typeface="Tahoma" panose="020B0604030504040204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67" y="1606333"/>
            <a:ext cx="3429000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733" t="675" r="12962" b="10162"/>
          <a:stretch/>
        </p:blipFill>
        <p:spPr>
          <a:xfrm>
            <a:off x="1234955" y="1670648"/>
            <a:ext cx="2102033" cy="16815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5" y="1722769"/>
            <a:ext cx="2102962" cy="16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6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986792"/>
            <a:ext cx="9144000" cy="16459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Delete this slide AND one of the two next slides: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Do you end shifts automatically via </a:t>
            </a:r>
            <a:r>
              <a:rPr lang="en-US" sz="1800" b="1" dirty="0">
                <a:latin typeface="Tahoma" panose="020B0604030504040204" pitchFamily="34" charset="0"/>
              </a:rPr>
              <a:t>Time Schedule </a:t>
            </a:r>
            <a:r>
              <a:rPr lang="en-US" sz="1800" dirty="0">
                <a:latin typeface="Tahoma" panose="020B0604030504040204" pitchFamily="34" charset="0"/>
              </a:rPr>
              <a:t>or manually by </a:t>
            </a:r>
            <a:r>
              <a:rPr lang="en-US" sz="1800" b="1" dirty="0">
                <a:latin typeface="Tahoma" panose="020B0604030504040204" pitchFamily="34" charset="0"/>
              </a:rPr>
              <a:t>Barcode</a:t>
            </a:r>
            <a:r>
              <a:rPr lang="en-US" sz="1800" dirty="0">
                <a:latin typeface="Tahoma" panose="020B0604030504040204" pitchFamily="34" charset="0"/>
              </a:rPr>
              <a:t>?</a:t>
            </a:r>
            <a:endParaRPr lang="en-US" sz="1800" b="1" dirty="0">
              <a:latin typeface="Tahoma" panose="020B0604030504040204" pitchFamily="34" charset="0"/>
            </a:endParaRP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Delete the slide that does not apply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1070C0"/>
                </a:solidFill>
              </a:rPr>
              <a:t>Slide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95762" y="670305"/>
            <a:ext cx="4277227" cy="3480587"/>
          </a:xfrm>
          <a:prstGeom prst="triangle">
            <a:avLst/>
          </a:prstGeom>
          <a:solidFill>
            <a:srgbClr val="FF7C19"/>
          </a:solidFill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05140" y="833405"/>
            <a:ext cx="46923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601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54642"/>
            <a:ext cx="9144000" cy="2562966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 operator’s perspective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XL is a plant floor scoreboard with integrated metrics and reporting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XL captures key metrics and displays information for you in real-time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Operators use barcode scanners to log down reasons and to change parts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Our goal is to “win the shift” by meeting or beating the Target metric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</a:t>
            </a:r>
            <a:r>
              <a:rPr lang="en-US" b="0" dirty="0">
                <a:solidFill>
                  <a:srgbClr val="1070C0"/>
                </a:solidFill>
              </a:rPr>
              <a:t>XL?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72" y="1152144"/>
            <a:ext cx="51435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0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969522"/>
            <a:ext cx="9144000" cy="164592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Our shifts end automatically 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Shift Ends (XL automatically ends the shift)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Not Scheduled time)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Shift </a:t>
            </a:r>
            <a:r>
              <a:rPr lang="en-US" dirty="0">
                <a:solidFill>
                  <a:srgbClr val="1070C0"/>
                </a:solidFill>
              </a:rPr>
              <a:t>Time Schedule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4187952" y="2419869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01525" y="3502403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Shift Ends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5503" y="3502403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Not Scheduled Timer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50" r="1369" b="3285"/>
          <a:stretch/>
        </p:blipFill>
        <p:spPr>
          <a:xfrm>
            <a:off x="1245295" y="1955313"/>
            <a:ext cx="2081212" cy="11054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609552"/>
            <a:ext cx="34290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6" y="4988318"/>
            <a:ext cx="9144000" cy="1645920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Our shifts end manually by scanning a barcode: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Scan </a:t>
            </a:r>
            <a:r>
              <a:rPr lang="en-US" b="1" dirty="0"/>
              <a:t>End Shift </a:t>
            </a:r>
            <a:r>
              <a:rPr lang="en-US" dirty="0"/>
              <a:t>(scan barcode to end the shift)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Scoreboard (shows Not Scheduled time)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Shift </a:t>
            </a:r>
            <a:r>
              <a:rPr lang="en-US" dirty="0">
                <a:solidFill>
                  <a:srgbClr val="1070C0"/>
                </a:solidFill>
              </a:rPr>
              <a:t>Scan Barcode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4187952" y="2421491"/>
            <a:ext cx="193732" cy="17633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3344" y="3506077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Scan End Shift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3524" y="3506077"/>
            <a:ext cx="196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070C0"/>
                </a:solidFill>
                <a:latin typeface="Trade Gothic LT Std"/>
                <a:ea typeface="Tahoma" panose="020B0604030504040204" pitchFamily="34" charset="0"/>
                <a:cs typeface="Arial"/>
              </a:rPr>
              <a:t>Not Scheduled Timer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38" r="13405" b="10414"/>
          <a:stretch/>
        </p:blipFill>
        <p:spPr>
          <a:xfrm>
            <a:off x="1236412" y="1674363"/>
            <a:ext cx="2103120" cy="16824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0" y="1609547"/>
            <a:ext cx="34290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963"/>
            <a:ext cx="9144000" cy="5920730"/>
          </a:xfrm>
        </p:spPr>
        <p:txBody>
          <a:bodyPr/>
          <a:lstStyle/>
          <a:p>
            <a:pPr marL="0" indent="0" algn="l">
              <a:spcBef>
                <a:spcPts val="3000"/>
              </a:spcBef>
              <a:spcAft>
                <a:spcPts val="600"/>
              </a:spcAft>
              <a:buNone/>
            </a:pPr>
            <a:endParaRPr lang="en-US" sz="1800" b="1" dirty="0"/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What if I don’t scan a down reason?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Y</a:t>
            </a:r>
            <a:r>
              <a:rPr lang="en-US" sz="1800" dirty="0"/>
              <a:t>ou can scan a down reason any time before the next down event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sz="1800" dirty="0"/>
              <a:t>If you don’t scan anything the event will be assigned a reason of </a:t>
            </a:r>
            <a:r>
              <a:rPr lang="en-US" b="1" dirty="0"/>
              <a:t>Missing Reason</a:t>
            </a:r>
            <a:endParaRPr lang="en-US" sz="1800" b="1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What if I forget to end my shift?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Use the time schedule when possible to start and end shifts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Otherwise, it is very important to scan </a:t>
            </a:r>
            <a:r>
              <a:rPr lang="en-US" b="1" dirty="0"/>
              <a:t>End Shift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If you forget, XL will capture the time as down time</a:t>
            </a:r>
          </a:p>
          <a:p>
            <a:pPr algn="l"/>
            <a:endParaRPr lang="en-US" sz="18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Can we change the KPI’s on the run screen?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Yes, your XL Champion can change the KPIs on the run screen</a:t>
            </a:r>
          </a:p>
          <a:p>
            <a:pPr algn="l"/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</a:t>
            </a:r>
            <a:r>
              <a:rPr lang="en-US" dirty="0">
                <a:solidFill>
                  <a:srgbClr val="1070C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3566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3" y="0"/>
            <a:ext cx="4480695" cy="56067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56076"/>
            <a:ext cx="9144000" cy="25603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Operators, supervisors, managers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We all need accurate information to help us make good decisions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On the plant floor XL gives you clear visibility of goals and how we are doing 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Supervisors can see areas that need extra attention in real-time 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Managers can see trends over time and plan for the 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</a:t>
            </a:r>
            <a:r>
              <a:rPr lang="en-US" dirty="0">
                <a:solidFill>
                  <a:srgbClr val="1070C0"/>
                </a:solidFill>
              </a:rPr>
              <a:t>XL?</a:t>
            </a:r>
          </a:p>
        </p:txBody>
      </p:sp>
    </p:spTree>
    <p:extLst>
      <p:ext uri="{BB962C8B-B14F-4D97-AF65-F5344CB8AC3E}">
        <p14:creationId xmlns:p14="http://schemas.microsoft.com/office/powerpoint/2010/main" val="18066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962729"/>
            <a:ext cx="9144000" cy="16459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Delete this slide AND one of the two next slides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Have you installed XL on a </a:t>
            </a:r>
            <a:r>
              <a:rPr lang="en-US" sz="1800" b="1" dirty="0">
                <a:latin typeface="Tahoma" panose="020B0604030504040204" pitchFamily="34" charset="0"/>
              </a:rPr>
              <a:t>single-step process</a:t>
            </a:r>
            <a:r>
              <a:rPr lang="en-US" sz="1800" dirty="0">
                <a:latin typeface="Tahoma" panose="020B0604030504040204" pitchFamily="34" charset="0"/>
              </a:rPr>
              <a:t> or a </a:t>
            </a:r>
            <a:r>
              <a:rPr lang="en-US" sz="1800" b="1" dirty="0">
                <a:latin typeface="Tahoma" panose="020B0604030504040204" pitchFamily="34" charset="0"/>
              </a:rPr>
              <a:t>multiple-step process</a:t>
            </a:r>
            <a:r>
              <a:rPr lang="en-US" sz="1800" dirty="0">
                <a:latin typeface="Tahoma" panose="020B0604030504040204" pitchFamily="34" charset="0"/>
              </a:rPr>
              <a:t>?</a:t>
            </a:r>
            <a:endParaRPr lang="en-US" sz="1800" b="1" dirty="0">
              <a:latin typeface="Tahoma" panose="020B0604030504040204" pitchFamily="34" charset="0"/>
            </a:endParaRP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Delete the slide that does not apply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1070C0"/>
                </a:solidFill>
              </a:rPr>
              <a:t>Slide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95762" y="670305"/>
            <a:ext cx="4277227" cy="3480587"/>
          </a:xfrm>
          <a:prstGeom prst="triangle">
            <a:avLst/>
          </a:prstGeom>
          <a:solidFill>
            <a:srgbClr val="FF7C19"/>
          </a:solidFill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0" dirty="0"/>
          </a:p>
        </p:txBody>
      </p:sp>
      <p:sp>
        <p:nvSpPr>
          <p:cNvPr id="5" name="TextBox 4"/>
          <p:cNvSpPr txBox="1"/>
          <p:nvPr/>
        </p:nvSpPr>
        <p:spPr>
          <a:xfrm>
            <a:off x="3805140" y="833405"/>
            <a:ext cx="46923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748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58964"/>
            <a:ext cx="9144000" cy="25603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XL is easy to install and use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Scoreboard shows us what is happening on the plant floor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Sensors automatically monitor production for you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Barcode scanner is the primary way you provide information to XL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Network connection enables us to see production data from our browser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XL is </a:t>
            </a:r>
            <a:r>
              <a:rPr lang="en-US" dirty="0">
                <a:solidFill>
                  <a:srgbClr val="1070C0"/>
                </a:solidFill>
              </a:rPr>
              <a:t>Installed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56" y="575374"/>
            <a:ext cx="6247288" cy="33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58964"/>
            <a:ext cx="9144000" cy="25603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XL is easy to install and use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Scoreboard shows us what is happening on the plant floor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Sensors automatically monitor production for you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Barcode scanner is the primary way you provide information to XL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Network connection enables us to see production data from our browser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XL is </a:t>
            </a:r>
            <a:r>
              <a:rPr lang="en-US" dirty="0">
                <a:solidFill>
                  <a:srgbClr val="1070C0"/>
                </a:solidFill>
              </a:rPr>
              <a:t>Installed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56" y="575373"/>
            <a:ext cx="6247288" cy="33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5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8877" y="-110428"/>
            <a:ext cx="5384131" cy="51374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85975" y="3357858"/>
            <a:ext cx="4390571" cy="320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06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haparral Pro" panose="020605030405050202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7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haparral Pro" panose="020605030405050202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240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haparral Pro" panose="020605030405050202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lvl="2" indent="-342900"/>
            <a:endParaRPr lang="en-US" sz="2000" kern="0" dirty="0">
              <a:latin typeface="Trade Gothic LT Std"/>
              <a:cs typeface="Arial"/>
            </a:endParaRPr>
          </a:p>
          <a:p>
            <a:pPr marL="342900" lvl="2" indent="-342900"/>
            <a:endParaRPr lang="en-US" sz="2000" kern="0" dirty="0">
              <a:latin typeface="Trade Gothic LT Std"/>
              <a:cs typeface="Arial"/>
            </a:endParaRPr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0" y="4283242"/>
            <a:ext cx="9144000" cy="2355708"/>
          </a:xfrm>
        </p:spPr>
        <p:txBody>
          <a:bodyPr/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The barcode scanner typically captures three things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Down Reasons (helps us to identify improvements) 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Part Changes (applies correct settings for each part) 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Planned Stops (planned stops that are not reflected in time schedule)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599"/>
            <a:ext cx="9144000" cy="474345"/>
          </a:xfrm>
        </p:spPr>
        <p:txBody>
          <a:bodyPr/>
          <a:lstStyle/>
          <a:p>
            <a:r>
              <a:rPr lang="en-US" dirty="0"/>
              <a:t>Barcode </a:t>
            </a:r>
            <a:r>
              <a:rPr lang="en-US" dirty="0">
                <a:solidFill>
                  <a:srgbClr val="1070C0"/>
                </a:solidFill>
              </a:rPr>
              <a:t>Scanning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813" y="1123358"/>
            <a:ext cx="3553387" cy="2669912"/>
          </a:xfrm>
          <a:prstGeom prst="rect">
            <a:avLst/>
          </a:prstGeom>
        </p:spPr>
      </p:pic>
      <p:pic>
        <p:nvPicPr>
          <p:cNvPr id="1026" name="Picture 2" descr="Industrial Barcode Reader 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0" y="1503939"/>
            <a:ext cx="2691899" cy="17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3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962729"/>
            <a:ext cx="9144000" cy="164592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Delete this slide AND one of the two next slides</a:t>
            </a: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Do you start the shift automatically via </a:t>
            </a:r>
            <a:r>
              <a:rPr lang="en-US" sz="1800" b="1" dirty="0">
                <a:latin typeface="Tahoma" panose="020B0604030504040204" pitchFamily="34" charset="0"/>
              </a:rPr>
              <a:t>Time Schedule </a:t>
            </a:r>
            <a:r>
              <a:rPr lang="en-US" sz="1800" dirty="0">
                <a:latin typeface="Tahoma" panose="020B0604030504040204" pitchFamily="34" charset="0"/>
              </a:rPr>
              <a:t>or manually by </a:t>
            </a:r>
            <a:r>
              <a:rPr lang="en-US" sz="1800" b="1" dirty="0">
                <a:latin typeface="Tahoma" panose="020B0604030504040204" pitchFamily="34" charset="0"/>
              </a:rPr>
              <a:t>Barcode</a:t>
            </a:r>
            <a:r>
              <a:rPr lang="en-US" sz="1800" dirty="0">
                <a:latin typeface="Tahoma" panose="020B0604030504040204" pitchFamily="34" charset="0"/>
              </a:rPr>
              <a:t>?</a:t>
            </a:r>
            <a:endParaRPr lang="en-US" sz="1800" b="1" dirty="0">
              <a:latin typeface="Tahoma" panose="020B0604030504040204" pitchFamily="34" charset="0"/>
            </a:endParaRPr>
          </a:p>
          <a:p>
            <a:pPr marL="342900" indent="-342900" algn="l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ahoma" panose="020B0604030504040204" pitchFamily="34" charset="0"/>
              </a:rPr>
              <a:t>Delete the slide that does not apply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1070C0"/>
                </a:solidFill>
              </a:rPr>
              <a:t>Slide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95762" y="670305"/>
            <a:ext cx="4277227" cy="3480587"/>
          </a:xfrm>
          <a:prstGeom prst="triangle">
            <a:avLst/>
          </a:prstGeom>
          <a:solidFill>
            <a:srgbClr val="FF7C19"/>
          </a:solidFill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0" dirty="0"/>
          </a:p>
        </p:txBody>
      </p:sp>
      <p:sp>
        <p:nvSpPr>
          <p:cNvPr id="5" name="TextBox 4"/>
          <p:cNvSpPr txBox="1"/>
          <p:nvPr/>
        </p:nvSpPr>
        <p:spPr>
          <a:xfrm>
            <a:off x="3805140" y="833405"/>
            <a:ext cx="46923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6740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TEXT" val="[space]"/>
  <p:tag name="HYPERLINK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oint"/>
  <p:tag name="TEXT" val="[space]"/>
  <p:tag name="HYPERLINK" val="False"/>
</p:tagLst>
</file>

<file path=ppt/theme/theme1.xml><?xml version="1.0" encoding="utf-8"?>
<a:theme xmlns:a="http://schemas.openxmlformats.org/drawingml/2006/main" name="Theme1">
  <a:themeElements>
    <a:clrScheme name="Vorne Ppt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ne Ppt backgro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ne Ppt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ne Ppt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ne Ppt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ne Ppt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ne Ppt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ne Ppt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ne Ppt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ne Ppt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ne Ppt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ne Ppt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ne Ppt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ne Ppt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11623</TotalTime>
  <Words>1494</Words>
  <Application>Microsoft Office PowerPoint</Application>
  <PresentationFormat>On-screen Show (4:3)</PresentationFormat>
  <Paragraphs>228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Chaparral Pro</vt:lpstr>
      <vt:lpstr>Segoe UI Semibold</vt:lpstr>
      <vt:lpstr>Tahoma</vt:lpstr>
      <vt:lpstr>Trade Gothic LT Std</vt:lpstr>
      <vt:lpstr>Webdings</vt:lpstr>
      <vt:lpstr>Wingdings</vt:lpstr>
      <vt:lpstr>Theme1</vt:lpstr>
      <vt:lpstr>Delete Slide</vt:lpstr>
      <vt:lpstr>Operator’s Guide to XL</vt:lpstr>
      <vt:lpstr>What is XL? </vt:lpstr>
      <vt:lpstr>Who Uses XL?</vt:lpstr>
      <vt:lpstr>Delete Slide</vt:lpstr>
      <vt:lpstr>How XL is Installed</vt:lpstr>
      <vt:lpstr>How XL is Installed</vt:lpstr>
      <vt:lpstr>Barcode Scanning</vt:lpstr>
      <vt:lpstr>Delete Slide</vt:lpstr>
      <vt:lpstr>Start Shift Time Schedule</vt:lpstr>
      <vt:lpstr>Start Shift Scan Barcode</vt:lpstr>
      <vt:lpstr>Delete Slide</vt:lpstr>
      <vt:lpstr>Start New Team</vt:lpstr>
      <vt:lpstr>Start New Shift and Team</vt:lpstr>
      <vt:lpstr>Delete Slide</vt:lpstr>
      <vt:lpstr>Start Part With Changeover</vt:lpstr>
      <vt:lpstr>Start Part Without Changeover</vt:lpstr>
      <vt:lpstr>Run Scoreboard </vt:lpstr>
      <vt:lpstr>Running Slow Scoreboard </vt:lpstr>
      <vt:lpstr>Running Poor Quality Scoreboard </vt:lpstr>
      <vt:lpstr>Running Poorly Scoreboard </vt:lpstr>
      <vt:lpstr>Down Automatic Detection</vt:lpstr>
      <vt:lpstr>Down Reason Exercise</vt:lpstr>
      <vt:lpstr>Down Reason Scan Barcode</vt:lpstr>
      <vt:lpstr>Delete Slide</vt:lpstr>
      <vt:lpstr>Start Break Time Schedule</vt:lpstr>
      <vt:lpstr>Start Break Scan Barcode</vt:lpstr>
      <vt:lpstr>No Production Scan Barcode</vt:lpstr>
      <vt:lpstr>Delete Slide</vt:lpstr>
      <vt:lpstr>End Shift Time Schedule</vt:lpstr>
      <vt:lpstr>End Shift Scan Barcode</vt:lpstr>
      <vt:lpstr>Frequently Asked 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Vorne XL</dc:title>
  <dc:creator>Adrian Pask</dc:creator>
  <cp:lastModifiedBy>Andrew Gorny</cp:lastModifiedBy>
  <cp:revision>423</cp:revision>
  <cp:lastPrinted>2017-04-11T17:05:41Z</cp:lastPrinted>
  <dcterms:created xsi:type="dcterms:W3CDTF">2014-11-24T14:48:04Z</dcterms:created>
  <dcterms:modified xsi:type="dcterms:W3CDTF">2022-06-24T12:24:01Z</dcterms:modified>
</cp:coreProperties>
</file>